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7" r:id="rId3"/>
    <p:sldId id="263" r:id="rId4"/>
    <p:sldId id="262" r:id="rId5"/>
    <p:sldId id="264" r:id="rId6"/>
    <p:sldId id="261" r:id="rId7"/>
    <p:sldId id="265" r:id="rId8"/>
    <p:sldId id="259" r:id="rId9"/>
    <p:sldId id="260" r:id="rId10"/>
    <p:sldId id="258" r:id="rId11"/>
    <p:sldId id="268" r:id="rId12"/>
    <p:sldId id="266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Средний стиль 3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Средний стиль 3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737" autoAdjust="0"/>
  </p:normalViewPr>
  <p:slideViewPr>
    <p:cSldViewPr snapToGrid="0">
      <p:cViewPr varScale="1">
        <p:scale>
          <a:sx n="75" d="100"/>
          <a:sy n="75" d="100"/>
        </p:scale>
        <p:origin x="3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EAF7-0F6E-40F9-9B71-8D26878C34A2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9A4E-943A-4C5F-A22F-CE8A33605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653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EAF7-0F6E-40F9-9B71-8D26878C34A2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9A4E-943A-4C5F-A22F-CE8A33605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176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EAF7-0F6E-40F9-9B71-8D26878C34A2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9A4E-943A-4C5F-A22F-CE8A33605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320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EAF7-0F6E-40F9-9B71-8D26878C34A2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9A4E-943A-4C5F-A22F-CE8A33605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859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EAF7-0F6E-40F9-9B71-8D26878C34A2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9A4E-943A-4C5F-A22F-CE8A33605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559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EAF7-0F6E-40F9-9B71-8D26878C34A2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9A4E-943A-4C5F-A22F-CE8A33605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860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EAF7-0F6E-40F9-9B71-8D26878C34A2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9A4E-943A-4C5F-A22F-CE8A33605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42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EAF7-0F6E-40F9-9B71-8D26878C34A2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9A4E-943A-4C5F-A22F-CE8A33605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78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EAF7-0F6E-40F9-9B71-8D26878C34A2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9A4E-943A-4C5F-A22F-CE8A33605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44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EAF7-0F6E-40F9-9B71-8D26878C34A2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9A4E-943A-4C5F-A22F-CE8A33605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425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EAF7-0F6E-40F9-9B71-8D26878C34A2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9A4E-943A-4C5F-A22F-CE8A33605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393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CEAF7-0F6E-40F9-9B71-8D26878C34A2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D9A4E-943A-4C5F-A22F-CE8A33605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89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Arial Black" panose="020B0A04020102020204" pitchFamily="34" charset="0"/>
              </a:rPr>
              <a:t>Урок </a:t>
            </a:r>
            <a:r>
              <a:rPr lang="ru-RU" sz="2800" b="1" dirty="0">
                <a:latin typeface="Arial Black" panose="020B0A04020102020204" pitchFamily="34" charset="0"/>
              </a:rPr>
              <a:t>русского </a:t>
            </a:r>
            <a:r>
              <a:rPr lang="ru-RU" sz="2800" b="1" dirty="0" smtClean="0">
                <a:latin typeface="Arial Black" panose="020B0A04020102020204" pitchFamily="34" charset="0"/>
              </a:rPr>
              <a:t>языка </a:t>
            </a:r>
            <a:r>
              <a:rPr lang="ru-RU" sz="2800" b="1" dirty="0">
                <a:latin typeface="Arial Black" panose="020B0A04020102020204" pitchFamily="34" charset="0"/>
              </a:rPr>
              <a:t>3 класс </a:t>
            </a:r>
            <a:br>
              <a:rPr lang="ru-RU" sz="2800" b="1" dirty="0">
                <a:latin typeface="Arial Black" panose="020B0A04020102020204" pitchFamily="34" charset="0"/>
              </a:rPr>
            </a:br>
            <a:r>
              <a:rPr lang="ru-RU" sz="2800" b="1" dirty="0">
                <a:latin typeface="Arial Black" panose="020B0A04020102020204" pitchFamily="34" charset="0"/>
              </a:rPr>
              <a:t>по программе «Школа России»</a:t>
            </a:r>
            <a:br>
              <a:rPr lang="ru-RU" sz="2800" b="1" dirty="0">
                <a:latin typeface="Arial Black" panose="020B0A04020102020204" pitchFamily="34" charset="0"/>
              </a:rPr>
            </a:br>
            <a:r>
              <a:rPr lang="ru-RU" sz="2800" b="1" dirty="0">
                <a:solidFill>
                  <a:srgbClr val="C00000"/>
                </a:solidFill>
                <a:latin typeface="Arial Black" panose="020B0A04020102020204" pitchFamily="34" charset="0"/>
              </a:rPr>
              <a:t>         </a:t>
            </a:r>
            <a:br>
              <a:rPr lang="ru-RU" sz="2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2800" b="1" dirty="0">
                <a:solidFill>
                  <a:srgbClr val="C00000"/>
                </a:solidFill>
                <a:latin typeface="Arial Black" panose="020B0A04020102020204" pitchFamily="34" charset="0"/>
              </a:rPr>
              <a:t>Тема </a:t>
            </a:r>
            <a:r>
              <a:rPr lang="ru-RU" sz="2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: «Род </a:t>
            </a:r>
            <a:r>
              <a:rPr lang="ru-RU" sz="2800" b="1" dirty="0">
                <a:solidFill>
                  <a:srgbClr val="C00000"/>
                </a:solidFill>
                <a:latin typeface="Arial Black" panose="020B0A04020102020204" pitchFamily="34" charset="0"/>
              </a:rPr>
              <a:t>имён </a:t>
            </a:r>
            <a:r>
              <a:rPr lang="ru-RU" sz="28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существительных»</a:t>
            </a:r>
            <a:r>
              <a:rPr lang="ru-RU" sz="2800" b="1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2800" b="1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endParaRPr lang="ru-RU" sz="28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70200" y="5118101"/>
            <a:ext cx="9144000" cy="165576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lang="ru-RU" altLang="ru-RU" dirty="0"/>
              <a:t>Учитель: </a:t>
            </a:r>
            <a:r>
              <a:rPr lang="ru-RU" altLang="ru-RU" dirty="0" smtClean="0"/>
              <a:t>Назаренко Ирина Викторовна</a:t>
            </a:r>
            <a:endParaRPr lang="ru-RU" altLang="ru-RU" dirty="0"/>
          </a:p>
          <a:p>
            <a:pPr algn="l"/>
            <a:r>
              <a:rPr lang="ru-RU" altLang="ru-RU" dirty="0" smtClean="0"/>
              <a:t>г. Сургут  </a:t>
            </a:r>
            <a:r>
              <a:rPr lang="ru-RU" altLang="ru-RU" dirty="0"/>
              <a:t>МОУ СОШ № </a:t>
            </a:r>
            <a:r>
              <a:rPr lang="ru-RU" altLang="ru-RU" dirty="0" smtClean="0"/>
              <a:t>22 имени Геннадия Федотовича </a:t>
            </a:r>
            <a:r>
              <a:rPr lang="ru-RU" altLang="ru-RU" dirty="0"/>
              <a:t>П</a:t>
            </a:r>
            <a:r>
              <a:rPr lang="ru-RU" altLang="ru-RU" dirty="0" smtClean="0"/>
              <a:t>ономарева</a:t>
            </a:r>
            <a:endParaRPr lang="ru-RU" altLang="ru-RU" dirty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408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11936" y="451104"/>
            <a:ext cx="10343452" cy="1239584"/>
          </a:xfrm>
        </p:spPr>
        <p:txBody>
          <a:bodyPr>
            <a:noAutofit/>
          </a:bodyPr>
          <a:lstStyle/>
          <a:p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4919" y="3113265"/>
            <a:ext cx="3338914" cy="640127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о</a:t>
            </a:r>
            <a:r>
              <a:rPr lang="ru-RU" sz="2800" dirty="0" smtClean="0">
                <a:solidFill>
                  <a:srgbClr val="C00000"/>
                </a:solidFill>
              </a:rPr>
              <a:t>на </a:t>
            </a:r>
            <a:r>
              <a:rPr lang="ru-RU" sz="2800" b="0" dirty="0" smtClean="0"/>
              <a:t>моя</a:t>
            </a:r>
            <a:r>
              <a:rPr lang="ru-RU" sz="2800" dirty="0" smtClean="0">
                <a:solidFill>
                  <a:srgbClr val="C00000"/>
                </a:solidFill>
              </a:rPr>
              <a:t> (женский)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38" y="658368"/>
            <a:ext cx="3030323" cy="2438399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2734800" y="105592"/>
            <a:ext cx="3233738" cy="55277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о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н </a:t>
            </a:r>
            <a:r>
              <a:rPr lang="ru-RU" sz="2800" b="0" dirty="0" smtClean="0"/>
              <a:t>мой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800" dirty="0" smtClean="0">
                <a:solidFill>
                  <a:srgbClr val="0070C0"/>
                </a:solidFill>
              </a:rPr>
              <a:t>(</a:t>
            </a:r>
            <a:r>
              <a:rPr lang="ru-RU" sz="2800" dirty="0" smtClean="0">
                <a:solidFill>
                  <a:srgbClr val="0070C0"/>
                </a:solidFill>
              </a:rPr>
              <a:t>мужской)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722" y="565560"/>
            <a:ext cx="2942729" cy="2367917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47639" flipV="1">
            <a:off x="2060774" y="3724568"/>
            <a:ext cx="3607464" cy="2902805"/>
          </a:xfrm>
          <a:prstGeom prst="rect">
            <a:avLst/>
          </a:prstGeom>
        </p:spPr>
      </p:pic>
      <p:sp>
        <p:nvSpPr>
          <p:cNvPr id="14" name="Текст 6"/>
          <p:cNvSpPr txBox="1">
            <a:spLocks/>
          </p:cNvSpPr>
          <p:nvPr/>
        </p:nvSpPr>
        <p:spPr>
          <a:xfrm>
            <a:off x="1630599" y="4460893"/>
            <a:ext cx="3682564" cy="4768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>
                <a:solidFill>
                  <a:srgbClr val="FF33CC"/>
                </a:solidFill>
              </a:rPr>
              <a:t>о</a:t>
            </a:r>
            <a:r>
              <a:rPr lang="ru-RU" sz="2800" dirty="0" smtClean="0">
                <a:solidFill>
                  <a:srgbClr val="FF33CC"/>
                </a:solidFill>
              </a:rPr>
              <a:t>но </a:t>
            </a:r>
            <a:r>
              <a:rPr lang="ru-RU" sz="2800" b="0" dirty="0" smtClean="0"/>
              <a:t>моё</a:t>
            </a:r>
            <a:r>
              <a:rPr lang="ru-RU" sz="2800" dirty="0" smtClean="0">
                <a:solidFill>
                  <a:srgbClr val="FF33CC"/>
                </a:solidFill>
              </a:rPr>
              <a:t> (средний)</a:t>
            </a:r>
            <a:endParaRPr lang="ru-RU" sz="2800" dirty="0">
              <a:solidFill>
                <a:srgbClr val="FF33CC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823836" y="526820"/>
            <a:ext cx="5283075" cy="5813019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424928" y="877824"/>
            <a:ext cx="23408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</a:t>
            </a: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мужской,</a:t>
            </a: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конечно, мой:</a:t>
            </a:r>
          </a:p>
          <a:p>
            <a:pPr>
              <a:spcAft>
                <a:spcPts val="0"/>
              </a:spcAft>
            </a:pPr>
            <a:r>
              <a:rPr lang="ru-RU" sz="16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Мой сад, мой брат, стул мой.</a:t>
            </a:r>
          </a:p>
          <a:p>
            <a:pPr>
              <a:spcAft>
                <a:spcPts val="0"/>
              </a:spcAft>
            </a:pP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Женский  род, </a:t>
            </a: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помню я,</a:t>
            </a:r>
          </a:p>
          <a:p>
            <a:pPr>
              <a:spcAft>
                <a:spcPts val="0"/>
              </a:spcAft>
            </a:pP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То, про что скажу, - моя:</a:t>
            </a:r>
          </a:p>
          <a:p>
            <a:pPr>
              <a:spcAft>
                <a:spcPts val="0"/>
              </a:spcAft>
            </a:pP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Моя ручка, моя тучка</a:t>
            </a:r>
          </a:p>
          <a:p>
            <a:pPr>
              <a:spcAft>
                <a:spcPts val="0"/>
              </a:spcAft>
            </a:pP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тетрадь моя</a:t>
            </a: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1600" b="1" i="1" dirty="0">
                <a:solidFill>
                  <a:srgbClr val="FF33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Средний род </a:t>
            </a: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оно моё:</a:t>
            </a:r>
          </a:p>
          <a:p>
            <a:pPr>
              <a:spcAft>
                <a:spcPts val="0"/>
              </a:spcAft>
            </a:pPr>
            <a:r>
              <a:rPr lang="ru-RU" sz="1600" b="1" i="1" dirty="0">
                <a:solidFill>
                  <a:srgbClr val="FF33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Моё окно, село моё.</a:t>
            </a:r>
          </a:p>
          <a:p>
            <a:pPr>
              <a:spcAft>
                <a:spcPts val="0"/>
              </a:spcAft>
            </a:pP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Женский род </a:t>
            </a: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запомню я</a:t>
            </a:r>
          </a:p>
          <a:p>
            <a:pPr>
              <a:spcAft>
                <a:spcPts val="0"/>
              </a:spcAft>
            </a:pP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скажу: «</a:t>
            </a: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Она – моя</a:t>
            </a: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</a:p>
          <a:p>
            <a:pPr>
              <a:spcAft>
                <a:spcPts val="0"/>
              </a:spcAft>
            </a:pP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запомню род </a:t>
            </a:r>
            <a:r>
              <a:rPr lang="ru-RU" sz="16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мужской</a:t>
            </a:r>
          </a:p>
          <a:p>
            <a:pPr>
              <a:spcAft>
                <a:spcPts val="0"/>
              </a:spcAft>
            </a:pP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опять скажу: «</a:t>
            </a:r>
            <a:r>
              <a:rPr lang="ru-RU" sz="16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 – мой</a:t>
            </a: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</a:p>
          <a:p>
            <a:pPr>
              <a:spcAft>
                <a:spcPts val="0"/>
              </a:spcAft>
            </a:pPr>
            <a:r>
              <a:rPr lang="ru-RU" sz="1600" b="1" i="1" dirty="0">
                <a:solidFill>
                  <a:srgbClr val="FF33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Средний род</a:t>
            </a: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«</a:t>
            </a:r>
            <a:r>
              <a:rPr lang="ru-RU" sz="1600" b="1" i="1" dirty="0">
                <a:solidFill>
                  <a:srgbClr val="FF33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Оно – моё</a:t>
            </a: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</a:p>
          <a:p>
            <a:pPr>
              <a:spcAft>
                <a:spcPts val="0"/>
              </a:spcAft>
            </a:pP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Это правило твоё.</a:t>
            </a:r>
            <a:endParaRPr lang="ru-RU" sz="16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39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9056" y="377952"/>
            <a:ext cx="10936224" cy="2389632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</a:t>
            </a:r>
            <a:b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Род имени существительного</a:t>
            </a:r>
            <a:br>
              <a:rPr lang="ru-RU" sz="48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endParaRPr lang="ru-RU" sz="48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69264" y="3815821"/>
            <a:ext cx="6096000" cy="20928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Я 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узнал, </a:t>
            </a: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что</a:t>
            </a: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....</a:t>
            </a:r>
            <a:endParaRPr lang="ru-RU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Я 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научился</a:t>
            </a: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…</a:t>
            </a:r>
            <a:endParaRPr lang="ru-RU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Я могу…</a:t>
            </a: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2752" y="3005328"/>
            <a:ext cx="903427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5797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330200"/>
            <a:ext cx="6223693" cy="6821516"/>
          </a:xfrm>
        </p:spPr>
        <p:txBody>
          <a:bodyPr/>
          <a:lstStyle/>
          <a:p>
            <a:pPr marL="0" indent="0" algn="just">
              <a:buNone/>
            </a:pPr>
            <a:r>
              <a:rPr lang="ru-RU" i="1" dirty="0" smtClean="0">
                <a:solidFill>
                  <a:srgbClr val="002060"/>
                </a:solidFill>
              </a:rPr>
              <a:t>Здравствуй,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мо</a:t>
            </a:r>
            <a:r>
              <a:rPr lang="ru-RU" i="1" dirty="0">
                <a:solidFill>
                  <a:srgbClr val="002060"/>
                </a:solidFill>
              </a:rPr>
              <a:t>я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FF0000"/>
                </a:solidFill>
              </a:rPr>
              <a:t>подруга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>
                <a:solidFill>
                  <a:srgbClr val="0070C0"/>
                </a:solidFill>
              </a:rPr>
              <a:t>Надежда</a:t>
            </a:r>
            <a:r>
              <a:rPr lang="ru-RU" i="1" dirty="0">
                <a:solidFill>
                  <a:srgbClr val="002060"/>
                </a:solidFill>
              </a:rPr>
              <a:t>!</a:t>
            </a:r>
            <a:endParaRPr lang="ru-RU" dirty="0">
              <a:solidFill>
                <a:srgbClr val="002060"/>
              </a:solidFill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ru-RU" i="1" dirty="0">
                <a:solidFill>
                  <a:srgbClr val="002060"/>
                </a:solidFill>
              </a:rPr>
              <a:t>Я часто вспоминаю нашу </a:t>
            </a:r>
            <a:r>
              <a:rPr lang="ru-RU" i="1" dirty="0">
                <a:solidFill>
                  <a:srgbClr val="0070C0"/>
                </a:solidFill>
              </a:rPr>
              <a:t>встречу</a:t>
            </a:r>
            <a:r>
              <a:rPr lang="ru-RU" i="1" dirty="0">
                <a:solidFill>
                  <a:srgbClr val="002060"/>
                </a:solidFill>
              </a:rPr>
              <a:t>.  </a:t>
            </a:r>
            <a:r>
              <a:rPr lang="ru-RU" i="1" dirty="0" smtClean="0">
                <a:solidFill>
                  <a:srgbClr val="002060"/>
                </a:solidFill>
              </a:rPr>
              <a:t>Твоя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FF0000"/>
                </a:solidFill>
              </a:rPr>
              <a:t>мама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>
                <a:solidFill>
                  <a:srgbClr val="002060"/>
                </a:solidFill>
              </a:rPr>
              <a:t>угощала меня </a:t>
            </a:r>
            <a:r>
              <a:rPr lang="ru-RU" i="1" dirty="0">
                <a:solidFill>
                  <a:srgbClr val="0070C0"/>
                </a:solidFill>
              </a:rPr>
              <a:t>пирогами</a:t>
            </a:r>
            <a:r>
              <a:rPr lang="ru-RU" i="1" dirty="0" smtClean="0">
                <a:solidFill>
                  <a:srgbClr val="002060"/>
                </a:solidFill>
              </a:rPr>
              <a:t>.</a:t>
            </a:r>
            <a:endParaRPr lang="en-US" i="1" dirty="0" smtClean="0">
              <a:solidFill>
                <a:srgbClr val="002060"/>
              </a:solidFill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ru-RU" i="1" dirty="0" smtClean="0">
                <a:solidFill>
                  <a:srgbClr val="002060"/>
                </a:solidFill>
              </a:rPr>
              <a:t> Твой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>
                <a:solidFill>
                  <a:srgbClr val="FF0000"/>
                </a:solidFill>
              </a:rPr>
              <a:t>папа</a:t>
            </a:r>
            <a:r>
              <a:rPr lang="ru-RU" i="1" dirty="0">
                <a:solidFill>
                  <a:srgbClr val="002060"/>
                </a:solidFill>
              </a:rPr>
              <a:t> учил меня играть в </a:t>
            </a:r>
            <a:r>
              <a:rPr lang="ru-RU" i="1" dirty="0">
                <a:solidFill>
                  <a:srgbClr val="0070C0"/>
                </a:solidFill>
              </a:rPr>
              <a:t>лото</a:t>
            </a:r>
            <a:r>
              <a:rPr lang="ru-RU" i="1" dirty="0">
                <a:solidFill>
                  <a:srgbClr val="002060"/>
                </a:solidFill>
              </a:rPr>
              <a:t>. </a:t>
            </a:r>
            <a:r>
              <a:rPr lang="ru-RU" i="1" dirty="0" smtClean="0">
                <a:solidFill>
                  <a:srgbClr val="002060"/>
                </a:solidFill>
              </a:rPr>
              <a:t>Твой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>
                <a:solidFill>
                  <a:srgbClr val="FF0000"/>
                </a:solidFill>
              </a:rPr>
              <a:t>брат</a:t>
            </a:r>
            <a:r>
              <a:rPr lang="ru-RU" i="1" dirty="0">
                <a:solidFill>
                  <a:srgbClr val="002060"/>
                </a:solidFill>
              </a:rPr>
              <a:t> рассказывал о </a:t>
            </a:r>
            <a:r>
              <a:rPr lang="ru-RU" i="1" dirty="0">
                <a:solidFill>
                  <a:srgbClr val="0070C0"/>
                </a:solidFill>
              </a:rPr>
              <a:t>Москве</a:t>
            </a:r>
            <a:r>
              <a:rPr lang="ru-RU" i="1" dirty="0" smtClean="0">
                <a:solidFill>
                  <a:srgbClr val="002060"/>
                </a:solidFill>
              </a:rPr>
              <a:t>.</a:t>
            </a:r>
            <a:endParaRPr lang="en-US" i="1" dirty="0" smtClean="0">
              <a:solidFill>
                <a:srgbClr val="002060"/>
              </a:solidFill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>
                <a:solidFill>
                  <a:srgbClr val="002060"/>
                </a:solidFill>
              </a:rPr>
              <a:t>Я полюбил </a:t>
            </a:r>
            <a:r>
              <a:rPr lang="ru-RU" i="1" dirty="0">
                <a:solidFill>
                  <a:srgbClr val="0070C0"/>
                </a:solidFill>
              </a:rPr>
              <a:t>Россию</a:t>
            </a:r>
            <a:r>
              <a:rPr lang="ru-RU" i="1" dirty="0">
                <a:solidFill>
                  <a:srgbClr val="002060"/>
                </a:solidFill>
              </a:rPr>
              <a:t> и русских </a:t>
            </a:r>
            <a:r>
              <a:rPr lang="ru-RU" i="1" dirty="0">
                <a:solidFill>
                  <a:srgbClr val="0070C0"/>
                </a:solidFill>
              </a:rPr>
              <a:t>людей.</a:t>
            </a:r>
            <a:endParaRPr lang="ru-RU" dirty="0">
              <a:solidFill>
                <a:srgbClr val="0070C0"/>
              </a:solidFill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ru-RU" i="1" dirty="0" smtClean="0">
                <a:solidFill>
                  <a:srgbClr val="002060"/>
                </a:solidFill>
              </a:rPr>
              <a:t>Ваш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>
                <a:solidFill>
                  <a:srgbClr val="FF0000"/>
                </a:solidFill>
              </a:rPr>
              <a:t>Джек.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424" y="814647"/>
            <a:ext cx="4995446" cy="4634447"/>
          </a:xfrm>
        </p:spPr>
      </p:pic>
      <p:sp>
        <p:nvSpPr>
          <p:cNvPr id="2" name="TextBox 1"/>
          <p:cNvSpPr txBox="1"/>
          <p:nvPr/>
        </p:nvSpPr>
        <p:spPr>
          <a:xfrm>
            <a:off x="3803996" y="193417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ж</a:t>
            </a:r>
            <a:r>
              <a:rPr lang="ru-RU" dirty="0" smtClean="0"/>
              <a:t>ен. р.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19596" y="1869817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ж</a:t>
            </a:r>
            <a:r>
              <a:rPr lang="ru-RU" dirty="0" smtClean="0"/>
              <a:t>ен. р.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84696" y="2823121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муж. р.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619596" y="3664782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муж. р.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556858" y="5672674"/>
            <a:ext cx="96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муж. 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603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13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88" y="893426"/>
            <a:ext cx="2458425" cy="237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34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109728" y="219456"/>
            <a:ext cx="11655552" cy="64373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179454" y="2204969"/>
            <a:ext cx="8695810" cy="37203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tx1"/>
                </a:solidFill>
                <a:latin typeface="Garamond" panose="02020404030301010803" pitchFamily="18" charset="0"/>
              </a:rPr>
              <a:t>Я   сделал(а) открытие! Я всё понял (а)</a:t>
            </a:r>
          </a:p>
          <a:p>
            <a:endParaRPr lang="en-US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en-US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Garamond" panose="02020404030301010803" pitchFamily="18" charset="0"/>
              </a:rPr>
              <a:t>Я   сделал(а) открытие! но не все понял(а)</a:t>
            </a:r>
          </a:p>
          <a:p>
            <a:endParaRPr lang="en-US" dirty="0" smtClean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endParaRPr lang="en-US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lvl="0"/>
            <a:r>
              <a:rPr lang="ru-RU" sz="2400" b="1" dirty="0">
                <a:solidFill>
                  <a:schemeClr val="tx1"/>
                </a:solidFill>
                <a:latin typeface="Garamond" panose="02020404030301010803" pitchFamily="18" charset="0"/>
              </a:rPr>
              <a:t>Я   сделал(а) открытие!</a:t>
            </a:r>
            <a:r>
              <a:rPr lang="ru-RU" altLang="ru-RU" sz="2400" b="1" dirty="0">
                <a:solidFill>
                  <a:schemeClr val="tx1"/>
                </a:solidFill>
                <a:latin typeface="Garamond" panose="02020404030301010803" pitchFamily="18" charset="0"/>
                <a:ea typeface="Times New Roman" panose="02020603050405020304" pitchFamily="18" charset="0"/>
              </a:rPr>
              <a:t>, но у меня остались вопросы</a:t>
            </a:r>
            <a:endParaRPr lang="ru-RU" sz="2400" b="1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9144" y="2333340"/>
            <a:ext cx="745814" cy="9115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891" y="3520636"/>
            <a:ext cx="715953" cy="71595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106" y="4440697"/>
            <a:ext cx="794004" cy="7940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85216" y="516208"/>
            <a:ext cx="1043635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Урок-открытия новых знаний»</a:t>
            </a:r>
            <a:endParaRPr lang="ru-RU" sz="4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79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36072" y="798022"/>
            <a:ext cx="11055928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Ручки, адреса, конверты,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письмо, друзья. </a:t>
            </a:r>
            <a:endParaRPr lang="ru-RU" sz="4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63288" y="3998388"/>
            <a:ext cx="10174777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Ручки, адреса, конверты,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письмо</a:t>
            </a:r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друзья. </a:t>
            </a:r>
            <a:endParaRPr lang="ru-RU" sz="4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669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2300"/>
            <a:ext cx="5693664" cy="3558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97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365760"/>
            <a:ext cx="6210993" cy="6633556"/>
          </a:xfrm>
        </p:spPr>
        <p:txBody>
          <a:bodyPr/>
          <a:lstStyle/>
          <a:p>
            <a:pPr marL="0" indent="0" algn="just">
              <a:buNone/>
            </a:pPr>
            <a:r>
              <a:rPr lang="ru-RU" i="1" dirty="0" smtClean="0">
                <a:solidFill>
                  <a:srgbClr val="002060"/>
                </a:solidFill>
              </a:rPr>
              <a:t>Здравствуй,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мой </a:t>
            </a:r>
            <a:r>
              <a:rPr lang="ru-RU" i="1" dirty="0">
                <a:solidFill>
                  <a:srgbClr val="002060"/>
                </a:solidFill>
              </a:rPr>
              <a:t>подруг Надежда!</a:t>
            </a:r>
            <a:endParaRPr lang="ru-RU" dirty="0">
              <a:solidFill>
                <a:srgbClr val="002060"/>
              </a:solidFill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ru-RU" i="1" dirty="0">
                <a:solidFill>
                  <a:srgbClr val="002060"/>
                </a:solidFill>
              </a:rPr>
              <a:t>Я часто вспоминаю нашу встречу.  Твой мам угощала меня пирогами. Твоя папа учил меня играть в лото. Твоя брат рассказывал о Москве</a:t>
            </a:r>
            <a:r>
              <a:rPr lang="ru-RU" i="1" dirty="0" smtClean="0">
                <a:solidFill>
                  <a:srgbClr val="002060"/>
                </a:solidFill>
              </a:rPr>
              <a:t>.</a:t>
            </a:r>
            <a:endParaRPr lang="en-US" i="1" dirty="0" smtClean="0">
              <a:solidFill>
                <a:srgbClr val="002060"/>
              </a:solidFill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>
                <a:solidFill>
                  <a:srgbClr val="002060"/>
                </a:solidFill>
              </a:rPr>
              <a:t>Я полюбил Россию и русских людей.</a:t>
            </a:r>
            <a:endParaRPr lang="ru-RU" dirty="0">
              <a:solidFill>
                <a:srgbClr val="002060"/>
              </a:solidFill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ru-RU" i="1" dirty="0">
                <a:solidFill>
                  <a:srgbClr val="002060"/>
                </a:solidFill>
              </a:rPr>
              <a:t>Ваша Джек.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424" y="814647"/>
            <a:ext cx="4995446" cy="4634447"/>
          </a:xfrm>
        </p:spPr>
      </p:pic>
    </p:spTree>
    <p:extLst>
      <p:ext uri="{BB962C8B-B14F-4D97-AF65-F5344CB8AC3E}">
        <p14:creationId xmlns:p14="http://schemas.microsoft.com/office/powerpoint/2010/main" val="129100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9056" y="377952"/>
            <a:ext cx="10936224" cy="23896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Род имени существительного</a:t>
            </a:r>
            <a:br>
              <a:rPr lang="ru-RU" sz="48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endParaRPr lang="ru-RU" sz="48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69264" y="3815821"/>
            <a:ext cx="6096000" cy="20928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Я хочу узнать, что</a:t>
            </a: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....</a:t>
            </a:r>
            <a:endParaRPr lang="ru-RU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Я хочу научиться…</a:t>
            </a:r>
            <a:endParaRPr lang="ru-RU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Я смогу….</a:t>
            </a: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2752" y="3005328"/>
            <a:ext cx="903427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адачи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254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словарная работа</a:t>
            </a:r>
            <a:endParaRPr lang="ru-RU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054600" cy="4351337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>Род- </a:t>
            </a:r>
            <a:r>
              <a:rPr lang="ru-RU" sz="1400" dirty="0"/>
              <a:t>о</a:t>
            </a:r>
            <a:r>
              <a:rPr lang="ru-RU" sz="1400" dirty="0" smtClean="0"/>
              <a:t>сновная </a:t>
            </a:r>
            <a:r>
              <a:rPr lang="ru-RU" sz="1400" dirty="0"/>
              <a:t>общественная организация в первобытном обществе, представляющая собою союз больших семей, находящихся в родственных отношениях и ведущих общее хозяйство</a:t>
            </a:r>
            <a:r>
              <a:rPr lang="ru-RU" sz="1400" dirty="0" smtClean="0"/>
              <a:t>. </a:t>
            </a:r>
          </a:p>
          <a:p>
            <a:pPr marL="0" indent="0" algn="r">
              <a:buNone/>
            </a:pPr>
            <a:r>
              <a:rPr lang="ru-RU" sz="1400" dirty="0" smtClean="0"/>
              <a:t>  «Толковый словарь» О. Д. Ушаков</a:t>
            </a:r>
            <a:endParaRPr lang="ru-RU" sz="1400" dirty="0"/>
          </a:p>
          <a:p>
            <a:pPr marL="0" lvl="0" indent="0" algn="r">
              <a:buNone/>
            </a:pPr>
            <a:endParaRPr lang="ru-RU" sz="1400" dirty="0"/>
          </a:p>
          <a:p>
            <a:pPr lvl="0"/>
            <a:endParaRPr lang="ru-RU" sz="14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746249"/>
            <a:ext cx="5181600" cy="4430713"/>
          </a:xfrm>
        </p:spPr>
      </p:pic>
    </p:spTree>
    <p:extLst>
      <p:ext uri="{BB962C8B-B14F-4D97-AF65-F5344CB8AC3E}">
        <p14:creationId xmlns:p14="http://schemas.microsoft.com/office/powerpoint/2010/main" val="188793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Задание группам</a:t>
            </a:r>
            <a:endParaRPr lang="ru-RU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5360" y="1690688"/>
            <a:ext cx="6096000" cy="527836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1. </a:t>
            </a:r>
            <a:r>
              <a:rPr lang="ru-RU" sz="2400" dirty="0">
                <a:solidFill>
                  <a:srgbClr val="002060"/>
                </a:solidFill>
              </a:rPr>
              <a:t>Распределите предметы, найдя общие признаки и закономерности.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2. </a:t>
            </a:r>
            <a:r>
              <a:rPr lang="ru-RU" sz="2400" dirty="0">
                <a:solidFill>
                  <a:srgbClr val="002060"/>
                </a:solidFill>
              </a:rPr>
              <a:t>Оформите проект «Род имен существительных».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3.   Сформулируйте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вывод: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 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колько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родов в русском языке у имени существительного?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 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Какое название может иметь каждый род имени существительного соотносительно пола людей, а какой с местом положения?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 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Какой род имени существительного можно заменить местоимениями (он, она, оно).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4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607724" y="963886"/>
            <a:ext cx="6583680" cy="46342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accent6"/>
                </a:solidFill>
                <a:latin typeface="Garamond" panose="02020404030301010803" pitchFamily="18" charset="0"/>
              </a:rPr>
              <a:t>РОД ИМЕН СУЩЕСТВИТЕЛЬНЫХ</a:t>
            </a:r>
            <a:br>
              <a:rPr lang="ru-RU" sz="2800" b="1" dirty="0" smtClean="0">
                <a:solidFill>
                  <a:schemeClr val="accent6"/>
                </a:solidFill>
                <a:latin typeface="Garamond" panose="02020404030301010803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мужской род –он </a:t>
            </a:r>
            <a:r>
              <a:rPr lang="ru-RU" sz="2800" b="1" dirty="0" smtClean="0">
                <a:latin typeface="Constantia" panose="02030602050306030303" pitchFamily="18" charset="0"/>
              </a:rPr>
              <a:t>(мой)</a:t>
            </a:r>
            <a:br>
              <a:rPr lang="ru-RU" sz="2800" b="1" dirty="0" smtClean="0">
                <a:latin typeface="Constantia" panose="02030602050306030303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Constantia" panose="02030602050306030303" pitchFamily="18" charset="0"/>
              </a:rPr>
              <a:t>женский род –она </a:t>
            </a:r>
            <a:r>
              <a:rPr lang="ru-RU" sz="2800" b="1" dirty="0" smtClean="0">
                <a:latin typeface="Constantia" panose="02030602050306030303" pitchFamily="18" charset="0"/>
              </a:rPr>
              <a:t>(моя)</a:t>
            </a:r>
            <a:br>
              <a:rPr lang="ru-RU" sz="2800" b="1" dirty="0" smtClean="0">
                <a:latin typeface="Constantia" panose="02030602050306030303" pitchFamily="18" charset="0"/>
              </a:rPr>
            </a:br>
            <a:r>
              <a:rPr lang="ru-RU" sz="2800" b="1" dirty="0" smtClean="0">
                <a:solidFill>
                  <a:srgbClr val="FF33CC"/>
                </a:solidFill>
                <a:latin typeface="Constantia" panose="02030602050306030303" pitchFamily="18" charset="0"/>
              </a:rPr>
              <a:t>средний род – оно </a:t>
            </a:r>
            <a:r>
              <a:rPr lang="ru-RU" sz="2800" b="1" dirty="0" smtClean="0">
                <a:latin typeface="Constantia" panose="02030602050306030303" pitchFamily="18" charset="0"/>
              </a:rPr>
              <a:t>(моё</a:t>
            </a:r>
            <a:r>
              <a:rPr lang="ru-RU" sz="3200" b="1" dirty="0" smtClean="0">
                <a:latin typeface="Constantia" panose="02030602050306030303" pitchFamily="18" charset="0"/>
              </a:rPr>
              <a:t>)</a:t>
            </a:r>
            <a:endParaRPr lang="ru-RU" sz="3200" b="1" dirty="0">
              <a:latin typeface="Constantia" panose="02030602050306030303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7018" y="6094703"/>
            <a:ext cx="2369977" cy="475395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о</a:t>
            </a:r>
            <a:r>
              <a:rPr lang="ru-RU" dirty="0" smtClean="0">
                <a:solidFill>
                  <a:srgbClr val="C00000"/>
                </a:solidFill>
              </a:rPr>
              <a:t>на (моя)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69" y="2745765"/>
            <a:ext cx="3312602" cy="2665539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8330184" y="5752038"/>
            <a:ext cx="2715768" cy="684085"/>
          </a:xfrm>
        </p:spPr>
        <p:txBody>
          <a:bodyPr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о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н (мой)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137" y="2963300"/>
            <a:ext cx="3437313" cy="2768138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17283" flipV="1">
            <a:off x="3127104" y="2859405"/>
            <a:ext cx="3231440" cy="2600231"/>
          </a:xfrm>
          <a:prstGeom prst="rect">
            <a:avLst/>
          </a:prstGeom>
        </p:spPr>
      </p:pic>
      <p:sp>
        <p:nvSpPr>
          <p:cNvPr id="14" name="Текст 6"/>
          <p:cNvSpPr txBox="1">
            <a:spLocks/>
          </p:cNvSpPr>
          <p:nvPr/>
        </p:nvSpPr>
        <p:spPr>
          <a:xfrm>
            <a:off x="4294351" y="3719854"/>
            <a:ext cx="2740829" cy="7173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FF33CC"/>
                </a:solidFill>
              </a:rPr>
              <a:t>о</a:t>
            </a:r>
            <a:r>
              <a:rPr lang="ru-RU" dirty="0" smtClean="0">
                <a:solidFill>
                  <a:srgbClr val="FF33CC"/>
                </a:solidFill>
              </a:rPr>
              <a:t>но (моё)</a:t>
            </a:r>
            <a:endParaRPr lang="ru-RU" dirty="0">
              <a:solidFill>
                <a:srgbClr val="FF33CC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068629" y="607948"/>
            <a:ext cx="7705344" cy="249936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83860" y="5297721"/>
            <a:ext cx="2400803" cy="1473337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784483" y="3220108"/>
            <a:ext cx="2230162" cy="1645920"/>
          </a:xfrm>
          <a:prstGeom prst="rect">
            <a:avLst/>
          </a:prstGeom>
          <a:noFill/>
          <a:ln w="28575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33C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680448" y="5303520"/>
            <a:ext cx="2511552" cy="155448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921301" y="3250396"/>
            <a:ext cx="138852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мороженое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лото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молоко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0766165" y="5411304"/>
            <a:ext cx="10113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т</a:t>
            </a:r>
            <a:r>
              <a:rPr lang="ru-RU" dirty="0" smtClean="0">
                <a:solidFill>
                  <a:srgbClr val="002060"/>
                </a:solidFill>
              </a:rPr>
              <a:t>опор</a:t>
            </a:r>
          </a:p>
          <a:p>
            <a:r>
              <a:rPr lang="ru-RU" dirty="0">
                <a:solidFill>
                  <a:srgbClr val="002060"/>
                </a:solidFill>
              </a:rPr>
              <a:t>м</a:t>
            </a:r>
            <a:r>
              <a:rPr lang="ru-RU" dirty="0" smtClean="0">
                <a:solidFill>
                  <a:srgbClr val="002060"/>
                </a:solidFill>
              </a:rPr>
              <a:t>олоток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галстук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949666" y="5330580"/>
            <a:ext cx="20602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помада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сумочка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юбка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619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509</TotalTime>
  <Words>455</Words>
  <Application>Microsoft Office PowerPoint</Application>
  <PresentationFormat>Широкоэкранный</PresentationFormat>
  <Paragraphs>82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Arial Black</vt:lpstr>
      <vt:lpstr>Calibri</vt:lpstr>
      <vt:lpstr>Calibri Light</vt:lpstr>
      <vt:lpstr>Constantia</vt:lpstr>
      <vt:lpstr>Garamond</vt:lpstr>
      <vt:lpstr>Times New Roman</vt:lpstr>
      <vt:lpstr>Тема Office</vt:lpstr>
      <vt:lpstr>Урок русского языка 3 класс  по программе «Школа России»           Тема : «Род имён существительных»  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урока:  Род имени существительного </vt:lpstr>
      <vt:lpstr> словарная работа</vt:lpstr>
      <vt:lpstr>Задание группам</vt:lpstr>
      <vt:lpstr>РОД ИМЕН СУЩЕСТВИТЕЛЬНЫХ мужской род –он (мой) женский род –она (моя) средний род – оно (моё)</vt:lpstr>
      <vt:lpstr> </vt:lpstr>
      <vt:lpstr>Тема урока  Род имени существительного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топор помада юбка мороженое молоток сумочка галстук кино  молоко лото</dc:title>
  <dc:creator>Irina</dc:creator>
  <cp:lastModifiedBy>Irina</cp:lastModifiedBy>
  <cp:revision>36</cp:revision>
  <dcterms:created xsi:type="dcterms:W3CDTF">2016-01-21T18:25:24Z</dcterms:created>
  <dcterms:modified xsi:type="dcterms:W3CDTF">2016-01-24T16:35:36Z</dcterms:modified>
</cp:coreProperties>
</file>