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97.8</c:v>
                </c:pt>
                <c:pt idx="1">
                  <c:v>97.1</c:v>
                </c:pt>
                <c:pt idx="2">
                  <c:v>99.2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"4" и "5"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45.3</c:v>
                </c:pt>
                <c:pt idx="1">
                  <c:v>57</c:v>
                </c:pt>
                <c:pt idx="2">
                  <c:v>54.1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56480"/>
        <c:axId val="-941447232"/>
      </c:barChart>
      <c:catAx>
        <c:axId val="-94145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941447232"/>
        <c:crosses val="autoZero"/>
        <c:auto val="1"/>
        <c:lblAlgn val="ctr"/>
        <c:lblOffset val="100"/>
        <c:noMultiLvlLbl val="0"/>
      </c:catAx>
      <c:valAx>
        <c:axId val="-94144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564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10.6</c:v>
                </c:pt>
                <c:pt idx="1">
                  <c:v>34.700000000000003</c:v>
                </c:pt>
                <c:pt idx="2">
                  <c:v>53.2</c:v>
                </c:pt>
                <c:pt idx="3">
                  <c:v>1.34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11.9</c:v>
                </c:pt>
                <c:pt idx="1">
                  <c:v>45</c:v>
                </c:pt>
                <c:pt idx="2">
                  <c:v>40.1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13.5</c:v>
                </c:pt>
                <c:pt idx="1">
                  <c:v>39.799999999999997</c:v>
                </c:pt>
                <c:pt idx="2">
                  <c:v>42.1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55936"/>
        <c:axId val="-941451040"/>
      </c:barChart>
      <c:catAx>
        <c:axId val="-94145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941451040"/>
        <c:crosses val="autoZero"/>
        <c:auto val="1"/>
        <c:lblAlgn val="ctr"/>
        <c:lblOffset val="100"/>
        <c:noMultiLvlLbl val="0"/>
      </c:catAx>
      <c:valAx>
        <c:axId val="-94145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559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"4" и "5"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4.2</c:v>
                </c:pt>
                <c:pt idx="1">
                  <c:v>11.3</c:v>
                </c:pt>
                <c:pt idx="2">
                  <c:v>12.9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53216"/>
        <c:axId val="-941460832"/>
      </c:barChart>
      <c:catAx>
        <c:axId val="-94145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941460832"/>
        <c:crosses val="autoZero"/>
        <c:auto val="1"/>
        <c:lblAlgn val="ctr"/>
        <c:lblOffset val="100"/>
        <c:noMultiLvlLbl val="0"/>
      </c:catAx>
      <c:valAx>
        <c:axId val="-941460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532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0.7</c:v>
                </c:pt>
                <c:pt idx="1">
                  <c:v>3.5</c:v>
                </c:pt>
                <c:pt idx="2">
                  <c:v>95.8</c:v>
                </c:pt>
                <c:pt idx="3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11.2</c:v>
                </c:pt>
                <c:pt idx="2">
                  <c:v>88.8</c:v>
                </c:pt>
                <c:pt idx="3">
                  <c:v>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12.2</c:v>
                </c:pt>
                <c:pt idx="2">
                  <c:v>87.1</c:v>
                </c:pt>
                <c:pt idx="3">
                  <c:v>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48320"/>
        <c:axId val="-941459744"/>
      </c:barChart>
      <c:catAx>
        <c:axId val="-941448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941459744"/>
        <c:crosses val="autoZero"/>
        <c:auto val="1"/>
        <c:lblAlgn val="ctr"/>
        <c:lblOffset val="100"/>
        <c:noMultiLvlLbl val="0"/>
      </c:catAx>
      <c:valAx>
        <c:axId val="-941459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483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Физика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Английский язык</c:v>
                </c:pt>
                <c:pt idx="7">
                  <c:v>География</c:v>
                </c:pt>
                <c:pt idx="8">
                  <c:v>Литература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33.299999999999997</c:v>
                </c:pt>
                <c:pt idx="1">
                  <c:v>23.5</c:v>
                </c:pt>
                <c:pt idx="2">
                  <c:v>15.9</c:v>
                </c:pt>
                <c:pt idx="3">
                  <c:v>0</c:v>
                </c:pt>
                <c:pt idx="4">
                  <c:v>25</c:v>
                </c:pt>
                <c:pt idx="5">
                  <c:v>16</c:v>
                </c:pt>
                <c:pt idx="6">
                  <c:v>33.299999999999997</c:v>
                </c:pt>
                <c:pt idx="7">
                  <c:v>13.6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Физика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Английский язык</c:v>
                </c:pt>
                <c:pt idx="7">
                  <c:v>География</c:v>
                </c:pt>
                <c:pt idx="8">
                  <c:v>Литература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15.7</c:v>
                </c:pt>
                <c:pt idx="2">
                  <c:v>27.2</c:v>
                </c:pt>
                <c:pt idx="3">
                  <c:v>20</c:v>
                </c:pt>
                <c:pt idx="4">
                  <c:v>75</c:v>
                </c:pt>
                <c:pt idx="5">
                  <c:v>11.9</c:v>
                </c:pt>
                <c:pt idx="6">
                  <c:v>0</c:v>
                </c:pt>
                <c:pt idx="7">
                  <c:v>31.25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57568"/>
        <c:axId val="-941461920"/>
      </c:barChart>
      <c:catAx>
        <c:axId val="-94145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941461920"/>
        <c:crosses val="autoZero"/>
        <c:auto val="1"/>
        <c:lblAlgn val="ctr"/>
        <c:lblOffset val="100"/>
        <c:noMultiLvlLbl val="0"/>
      </c:catAx>
      <c:valAx>
        <c:axId val="-941461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575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ПУ</c:v>
                </c:pt>
                <c:pt idx="2">
                  <c:v>Математика БУ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английский язык</c:v>
                </c:pt>
                <c:pt idx="9">
                  <c:v>информатика и ИКТ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60.18</c:v>
                </c:pt>
                <c:pt idx="1">
                  <c:v>41.78</c:v>
                </c:pt>
                <c:pt idx="2">
                  <c:v>0</c:v>
                </c:pt>
                <c:pt idx="3">
                  <c:v>51.67</c:v>
                </c:pt>
                <c:pt idx="4">
                  <c:v>44.67</c:v>
                </c:pt>
                <c:pt idx="5">
                  <c:v>45</c:v>
                </c:pt>
                <c:pt idx="6">
                  <c:v>36.14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ПУ</c:v>
                </c:pt>
                <c:pt idx="2">
                  <c:v>Математика БУ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английский язык</c:v>
                </c:pt>
                <c:pt idx="9">
                  <c:v>информатика и ИКТ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61.65</c:v>
                </c:pt>
                <c:pt idx="1">
                  <c:v>46.09</c:v>
                </c:pt>
                <c:pt idx="2">
                  <c:v>12.73</c:v>
                </c:pt>
                <c:pt idx="3">
                  <c:v>56.47</c:v>
                </c:pt>
                <c:pt idx="4">
                  <c:v>46.5</c:v>
                </c:pt>
                <c:pt idx="5">
                  <c:v>65</c:v>
                </c:pt>
                <c:pt idx="6">
                  <c:v>25.66</c:v>
                </c:pt>
                <c:pt idx="7">
                  <c:v>33</c:v>
                </c:pt>
                <c:pt idx="8">
                  <c:v>66.3</c:v>
                </c:pt>
                <c:pt idx="9">
                  <c:v>40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 ПУ</c:v>
                </c:pt>
                <c:pt idx="2">
                  <c:v>Математика БУ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английский язык</c:v>
                </c:pt>
                <c:pt idx="9">
                  <c:v>информатика и ИКТ</c:v>
                </c:pt>
                <c:pt idx="10">
                  <c:v>литература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52.12</c:v>
                </c:pt>
                <c:pt idx="1">
                  <c:v>38.869999999999997</c:v>
                </c:pt>
                <c:pt idx="2">
                  <c:v>11.4</c:v>
                </c:pt>
                <c:pt idx="3">
                  <c:v>49.15</c:v>
                </c:pt>
                <c:pt idx="4">
                  <c:v>39</c:v>
                </c:pt>
                <c:pt idx="5">
                  <c:v>51</c:v>
                </c:pt>
                <c:pt idx="6">
                  <c:v>39</c:v>
                </c:pt>
                <c:pt idx="7">
                  <c:v>37</c:v>
                </c:pt>
                <c:pt idx="8">
                  <c:v>77</c:v>
                </c:pt>
                <c:pt idx="9">
                  <c:v>48</c:v>
                </c:pt>
                <c:pt idx="10">
                  <c:v>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941452128"/>
        <c:axId val="-941450496"/>
      </c:barChart>
      <c:catAx>
        <c:axId val="-94145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941450496"/>
        <c:crosses val="autoZero"/>
        <c:auto val="1"/>
        <c:lblAlgn val="ctr"/>
        <c:lblOffset val="100"/>
        <c:noMultiLvlLbl val="0"/>
      </c:catAx>
      <c:valAx>
        <c:axId val="-94145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41452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60.18</c:v>
                </c:pt>
                <c:pt idx="1">
                  <c:v>61.65</c:v>
                </c:pt>
                <c:pt idx="2">
                  <c:v>52.12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41.78</c:v>
                </c:pt>
                <c:pt idx="1">
                  <c:v>46.09</c:v>
                </c:pt>
                <c:pt idx="2">
                  <c:v>38.869999999999997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41458112"/>
        <c:axId val="-941457024"/>
      </c:lineChart>
      <c:catAx>
        <c:axId val="-94145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41457024"/>
        <c:crosses val="autoZero"/>
        <c:auto val="1"/>
        <c:lblAlgn val="ctr"/>
        <c:lblOffset val="100"/>
        <c:noMultiLvlLbl val="0"/>
      </c:catAx>
      <c:valAx>
        <c:axId val="-94145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4145811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9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8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31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43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4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73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9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5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5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0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91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4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6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7A4B4-A90F-4F35-8436-1E2FDB4F4985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E7F701-680B-48A3-9A62-79ABE2328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4562" y="726393"/>
            <a:ext cx="8955992" cy="27835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Анализ государственной итоговой аттестации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МБОУ СОШ № 22 имени Г.Ф. Пономарева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2020 – 2021, 2021 – 2022, 2022 – 2023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учебные года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Заместитель директора по учебно-воспитательной работе </a:t>
            </a:r>
          </a:p>
          <a:p>
            <a:pPr algn="r"/>
            <a:r>
              <a:rPr lang="ru-RU" sz="2000" dirty="0" err="1" smtClean="0"/>
              <a:t>Полежай</a:t>
            </a:r>
            <a:r>
              <a:rPr lang="ru-RU" sz="2000" dirty="0" smtClean="0"/>
              <a:t> Елена Александровна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16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Сравнительный анализ среднего балла ЕГЭ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458973"/>
              </p:ext>
            </p:extLst>
          </p:nvPr>
        </p:nvGraphicFramePr>
        <p:xfrm>
          <a:off x="470019" y="2521008"/>
          <a:ext cx="8803983" cy="341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4162"/>
                <a:gridCol w="1621115"/>
                <a:gridCol w="1714353"/>
                <a:gridCol w="1714353"/>
              </a:tblGrid>
              <a:tr h="71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2020/2021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учебный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2021-2022 учебный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2022-2023 учебный год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60,18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61,65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52,12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Математика ПУ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41,78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46,09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38,87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Математика БУ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12,73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51,67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56,47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49,15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44,67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46,5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36,14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25,66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66,3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Литература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7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Сравнительный анализ среднего балла ЕГЭ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3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среднего </a:t>
            </a:r>
            <a:r>
              <a:rPr lang="ru-RU" dirty="0" smtClean="0"/>
              <a:t>балла по русскому языку и математике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24269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8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ЕГЭ по выбору предметов в </a:t>
            </a:r>
            <a:r>
              <a:rPr lang="ru-RU" dirty="0" smtClean="0"/>
              <a:t>2020-2021 </a:t>
            </a:r>
            <a:r>
              <a:rPr lang="ru-RU" dirty="0"/>
              <a:t>учебном году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441938"/>
              </p:ext>
            </p:extLst>
          </p:nvPr>
        </p:nvGraphicFramePr>
        <p:xfrm>
          <a:off x="350378" y="2800826"/>
          <a:ext cx="9323462" cy="2529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756"/>
                <a:gridCol w="992541"/>
                <a:gridCol w="1675637"/>
                <a:gridCol w="1627481"/>
                <a:gridCol w="1699715"/>
                <a:gridCol w="11343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сдавали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не преодолевших пороговый уровень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тестовый балл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профильный уровень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17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ЕГЭ по выбору предметов в </a:t>
            </a:r>
            <a:r>
              <a:rPr lang="ru-RU" dirty="0" smtClean="0"/>
              <a:t>2021-2022 </a:t>
            </a:r>
            <a:r>
              <a:rPr lang="ru-RU" dirty="0"/>
              <a:t>учебном году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038380"/>
              </p:ext>
            </p:extLst>
          </p:nvPr>
        </p:nvGraphicFramePr>
        <p:xfrm>
          <a:off x="290557" y="2555081"/>
          <a:ext cx="9195275" cy="3173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274"/>
                <a:gridCol w="983636"/>
                <a:gridCol w="1651474"/>
                <a:gridCol w="1604017"/>
                <a:gridCol w="1675634"/>
                <a:gridCol w="1118240"/>
              </a:tblGrid>
              <a:tr h="82359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сдавали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не преодолевших пороговый уровень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тестовый балл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ПУ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БУ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1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ЕГЭ по выбору предметов в 2022-2023 учебном году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878155"/>
              </p:ext>
            </p:extLst>
          </p:nvPr>
        </p:nvGraphicFramePr>
        <p:xfrm>
          <a:off x="341832" y="2514441"/>
          <a:ext cx="9203821" cy="3173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4284"/>
                <a:gridCol w="984550"/>
                <a:gridCol w="1653009"/>
                <a:gridCol w="1605508"/>
                <a:gridCol w="1677191"/>
                <a:gridCol w="1119279"/>
              </a:tblGrid>
              <a:tr h="823595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сдавали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не преодолевших пороговый уровень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тестовый балл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ПУ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БУ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6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Результаты ОГЭ по русскому языку</a:t>
            </a:r>
            <a:br>
              <a:rPr lang="ru-RU" sz="2800" dirty="0"/>
            </a:br>
            <a:r>
              <a:rPr lang="ru-RU" sz="2800" dirty="0"/>
              <a:t>Динамика результатов ОГЭ по русскому языку с </a:t>
            </a:r>
            <a:r>
              <a:rPr lang="ru-RU" sz="2800" dirty="0" smtClean="0"/>
              <a:t>2021 </a:t>
            </a:r>
            <a:r>
              <a:rPr lang="ru-RU" sz="2800" dirty="0"/>
              <a:t>года по 2023 год 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827374"/>
              </p:ext>
            </p:extLst>
          </p:nvPr>
        </p:nvGraphicFramePr>
        <p:xfrm>
          <a:off x="205098" y="2204815"/>
          <a:ext cx="9511472" cy="3555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456"/>
                <a:gridCol w="1275150"/>
                <a:gridCol w="892066"/>
                <a:gridCol w="1147456"/>
                <a:gridCol w="1020660"/>
                <a:gridCol w="1020660"/>
                <a:gridCol w="892066"/>
                <a:gridCol w="382185"/>
                <a:gridCol w="892066"/>
                <a:gridCol w="841707"/>
              </a:tblGrid>
              <a:tr h="306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Годы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Всего выпускников 9-х классов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из них сдавали ОГЭ/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ГВЭ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% успеваемости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% на «4» и «5»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1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139/2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(10,6%)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(34,7%)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(53,2%)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(1,4%)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45,3%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138/4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(11,9%)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(45%)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 (40,1%)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(2,8%)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97,1%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129/4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(13,5%)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(40,6%)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(45,1</a:t>
                      </a:r>
                      <a:r>
                        <a:rPr lang="ru-RU" sz="1200" dirty="0">
                          <a:effectLst/>
                        </a:rPr>
                        <a:t>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(0,75</a:t>
                      </a:r>
                      <a:r>
                        <a:rPr lang="ru-RU" sz="1200" dirty="0">
                          <a:effectLst/>
                        </a:rPr>
                        <a:t>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99,2%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54,1%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Диаграмма успеваемости ОГЭ по русскому языку с </a:t>
            </a:r>
            <a:r>
              <a:rPr lang="ru-RU" b="1" dirty="0" smtClean="0"/>
              <a:t>2021 </a:t>
            </a:r>
            <a:r>
              <a:rPr lang="ru-RU" b="1" dirty="0"/>
              <a:t>года по 2023 год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16184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6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Диаграмма сравнения результатов ОГЭ</a:t>
            </a:r>
            <a:r>
              <a:rPr lang="ru-RU" sz="3100" dirty="0"/>
              <a:t> </a:t>
            </a:r>
            <a:r>
              <a:rPr lang="ru-RU" sz="3100" b="1" dirty="0"/>
              <a:t>по русскому языку с </a:t>
            </a:r>
            <a:r>
              <a:rPr lang="ru-RU" sz="3100" b="1" dirty="0" smtClean="0"/>
              <a:t>2021 </a:t>
            </a:r>
            <a:r>
              <a:rPr lang="ru-RU" sz="3100" b="1" dirty="0"/>
              <a:t>года по 2023 год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77822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73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Результаты ОГЭ по </a:t>
            </a:r>
            <a:r>
              <a:rPr lang="ru-RU" sz="3100" dirty="0" smtClean="0"/>
              <a:t>математике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Динамика результатов ОГЭ по </a:t>
            </a:r>
            <a:r>
              <a:rPr lang="ru-RU" sz="3100" dirty="0" smtClean="0"/>
              <a:t>математике </a:t>
            </a:r>
            <a:r>
              <a:rPr lang="ru-RU" sz="3100" dirty="0"/>
              <a:t>с 2021 года по 2023 год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864283"/>
              </p:ext>
            </p:extLst>
          </p:nvPr>
        </p:nvGraphicFramePr>
        <p:xfrm>
          <a:off x="538387" y="2160586"/>
          <a:ext cx="8853442" cy="3308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5212"/>
                <a:gridCol w="1169027"/>
                <a:gridCol w="700758"/>
                <a:gridCol w="1023104"/>
                <a:gridCol w="1023104"/>
                <a:gridCol w="1023104"/>
                <a:gridCol w="1023104"/>
                <a:gridCol w="583690"/>
                <a:gridCol w="701581"/>
                <a:gridCol w="700758"/>
              </a:tblGrid>
              <a:tr h="23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 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выпускников 9-х классов 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сдавали ОГЭ/ГВЭ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на «4» и «5»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  <a:tr h="1181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139/2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(3,5%)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  <a:tr h="47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138/4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(88,8%)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  <a:tr h="47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127/4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(12,2%)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(87,1%)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(0%)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1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Диаграмма успеваемости ОГЭ по </a:t>
            </a:r>
            <a:r>
              <a:rPr lang="ru-RU" dirty="0" smtClean="0"/>
              <a:t>математике с </a:t>
            </a:r>
            <a:r>
              <a:rPr lang="ru-RU" dirty="0"/>
              <a:t>2021 года по 2023 год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6124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0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Диаграмма сравнения результатов ОГЭ по </a:t>
            </a:r>
            <a:r>
              <a:rPr lang="ru-RU" dirty="0" smtClean="0"/>
              <a:t>математике с </a:t>
            </a:r>
            <a:r>
              <a:rPr lang="ru-RU" dirty="0"/>
              <a:t>2021 года по 2023 год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9739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9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Результаты ОГЭ по выбору предмета в 2022– 2023 учебном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646024"/>
              </p:ext>
            </p:extLst>
          </p:nvPr>
        </p:nvGraphicFramePr>
        <p:xfrm>
          <a:off x="514963" y="2334155"/>
          <a:ext cx="8945231" cy="2991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649"/>
                <a:gridCol w="1141308"/>
                <a:gridCol w="655792"/>
                <a:gridCol w="655792"/>
                <a:gridCol w="655792"/>
                <a:gridCol w="655792"/>
                <a:gridCol w="1794798"/>
                <a:gridCol w="1141308"/>
              </a:tblGrid>
              <a:tr h="2430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участников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успеваемости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на «4» и «5»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История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Обществознание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4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Биология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Химия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9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География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31,25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Литература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56373" y="-4358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Диаграмма результатов качества образования ОГЭ по выбору предмета с </a:t>
            </a:r>
            <a:r>
              <a:rPr lang="ru-RU" sz="2800" b="1" dirty="0" smtClean="0"/>
              <a:t>2022 </a:t>
            </a:r>
            <a:r>
              <a:rPr lang="ru-RU" sz="2800" b="1" dirty="0"/>
              <a:t>по 2023</a:t>
            </a:r>
            <a:r>
              <a:rPr lang="ru-RU" sz="2800" dirty="0"/>
              <a:t> год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82352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730</Words>
  <Application>Microsoft Office PowerPoint</Application>
  <PresentationFormat>Широкоэкранный</PresentationFormat>
  <Paragraphs>449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Грань</vt:lpstr>
      <vt:lpstr>Анализ государственной итоговой аттестации МБОУ СОШ № 22 имени Г.Ф. Пономарева 2020 – 2021, 2021 – 2022, 2022 – 2023  учебные года   </vt:lpstr>
      <vt:lpstr>Результаты ОГЭ по русскому языку Динамика результатов ОГЭ по русскому языку с 2021 года по 2023 год  </vt:lpstr>
      <vt:lpstr>Диаграмма успеваемости ОГЭ по русскому языку с 2021 года по 2023 год </vt:lpstr>
      <vt:lpstr>Диаграмма сравнения результатов ОГЭ по русскому языку с 2021 года по 2023 год      </vt:lpstr>
      <vt:lpstr>Результаты ОГЭ по математике Динамика результатов ОГЭ по математике с 2021 года по 2023 год  </vt:lpstr>
      <vt:lpstr>Диаграмма успеваемости ОГЭ по математике с 2021 года по 2023 год </vt:lpstr>
      <vt:lpstr>Диаграмма сравнения результатов ОГЭ по математике с 2021 года по 2023 год </vt:lpstr>
      <vt:lpstr>Результаты ОГЭ по выбору предмета в 2022– 2023 учебном году </vt:lpstr>
      <vt:lpstr>Диаграмма результатов качества образования ОГЭ по выбору предмета с 2022 по 2023 год </vt:lpstr>
      <vt:lpstr>Сравнительный анализ среднего балла ЕГЭ </vt:lpstr>
      <vt:lpstr>Сравнительный анализ среднего балла ЕГЭ </vt:lpstr>
      <vt:lpstr>Динамика среднего балла по русскому языку и математике  </vt:lpstr>
      <vt:lpstr>Результаты ЕГЭ по выбору предметов в 2020-2021 учебном году </vt:lpstr>
      <vt:lpstr>Результаты ЕГЭ по выбору предметов в 2021-2022 учебном году </vt:lpstr>
      <vt:lpstr>Результаты ЕГЭ по выбору предметов в 2022-2023 учебном году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государственной итоговой аттестации МБОУ СОШ № 22 имени Г.Ф. Пономарева 2020 – 2021, 2021 – 2022, 2022 – 2023  учебные года   </dc:title>
  <dc:creator>Кабинет</dc:creator>
  <cp:lastModifiedBy>Кабинет</cp:lastModifiedBy>
  <cp:revision>23</cp:revision>
  <dcterms:created xsi:type="dcterms:W3CDTF">2023-10-02T07:07:51Z</dcterms:created>
  <dcterms:modified xsi:type="dcterms:W3CDTF">2023-10-02T08:25:00Z</dcterms:modified>
</cp:coreProperties>
</file>